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28" r:id="rId2"/>
    <p:sldId id="370" r:id="rId3"/>
    <p:sldId id="371" r:id="rId4"/>
    <p:sldId id="330" r:id="rId5"/>
    <p:sldId id="392" r:id="rId6"/>
    <p:sldId id="373" r:id="rId7"/>
    <p:sldId id="372" r:id="rId8"/>
    <p:sldId id="374" r:id="rId9"/>
    <p:sldId id="375" r:id="rId10"/>
    <p:sldId id="376" r:id="rId11"/>
    <p:sldId id="379" r:id="rId12"/>
    <p:sldId id="391" r:id="rId13"/>
    <p:sldId id="380" r:id="rId14"/>
    <p:sldId id="381" r:id="rId15"/>
    <p:sldId id="393" r:id="rId16"/>
    <p:sldId id="382" r:id="rId17"/>
    <p:sldId id="377" r:id="rId18"/>
    <p:sldId id="384" r:id="rId19"/>
    <p:sldId id="385" r:id="rId20"/>
    <p:sldId id="388" r:id="rId21"/>
    <p:sldId id="386" r:id="rId22"/>
    <p:sldId id="387" r:id="rId23"/>
    <p:sldId id="389" r:id="rId24"/>
    <p:sldId id="3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E41F19-5331-4ED2-8C73-AEDC8A0EC332}">
          <p14:sldIdLst>
            <p14:sldId id="328"/>
            <p14:sldId id="370"/>
            <p14:sldId id="371"/>
            <p14:sldId id="330"/>
            <p14:sldId id="392"/>
            <p14:sldId id="373"/>
            <p14:sldId id="372"/>
            <p14:sldId id="374"/>
            <p14:sldId id="375"/>
            <p14:sldId id="376"/>
            <p14:sldId id="379"/>
            <p14:sldId id="391"/>
            <p14:sldId id="380"/>
            <p14:sldId id="381"/>
            <p14:sldId id="393"/>
            <p14:sldId id="382"/>
          </p14:sldIdLst>
        </p14:section>
        <p14:section name="Untitled Section" id="{D1696146-0652-448A-8985-0186FCA8D1B9}">
          <p14:sldIdLst>
            <p14:sldId id="377"/>
            <p14:sldId id="384"/>
            <p14:sldId id="385"/>
            <p14:sldId id="388"/>
            <p14:sldId id="386"/>
            <p14:sldId id="387"/>
            <p14:sldId id="389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216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github.com/MarylandRoboticsCenter/ENME480_mrc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enme480.github.io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Lab Week 2</a:t>
            </a:r>
            <a:br>
              <a:rPr lang="en-US" dirty="0"/>
            </a:br>
            <a:r>
              <a:rPr lang="en-US" dirty="0"/>
              <a:t>Field Trip!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7837"/>
          </a:xfrm>
        </p:spPr>
        <p:txBody>
          <a:bodyPr>
            <a:normAutofit/>
          </a:bodyPr>
          <a:lstStyle/>
          <a:p>
            <a:r>
              <a:rPr lang="en-US" dirty="0"/>
              <a:t>Commands have flags to change behavior:</a:t>
            </a:r>
          </a:p>
          <a:p>
            <a:pPr lvl="1"/>
            <a:r>
              <a:rPr lang="en-US" dirty="0"/>
              <a:t>Ex: la -a</a:t>
            </a:r>
          </a:p>
          <a:p>
            <a:pPr lvl="2"/>
            <a:r>
              <a:rPr lang="en-US" dirty="0"/>
              <a:t>“ls” lists all files in a folder and “-a” means to list all files, including hidden ones (i.e. files whose name begins with a “.”)</a:t>
            </a:r>
          </a:p>
          <a:p>
            <a:r>
              <a:rPr lang="en-US" dirty="0"/>
              <a:t>User privilege doesn’t work the way it does on Windows/</a:t>
            </a:r>
            <a:r>
              <a:rPr lang="en-US" dirty="0" err="1"/>
              <a:t>OSx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b="1" dirty="0"/>
              <a:t>su</a:t>
            </a:r>
            <a:r>
              <a:rPr lang="en-US" dirty="0"/>
              <a:t>per user </a:t>
            </a:r>
            <a:r>
              <a:rPr lang="en-US" b="1" dirty="0"/>
              <a:t>do</a:t>
            </a:r>
            <a:r>
              <a:rPr lang="en-US" dirty="0"/>
              <a:t>” (</a:t>
            </a:r>
            <a:r>
              <a:rPr lang="en-US" i="1" dirty="0" err="1"/>
              <a:t>sudo</a:t>
            </a:r>
            <a:r>
              <a:rPr lang="en-US" dirty="0"/>
              <a:t>) command </a:t>
            </a:r>
          </a:p>
          <a:p>
            <a:pPr lvl="1"/>
            <a:r>
              <a:rPr lang="en-US" i="1" dirty="0" err="1"/>
              <a:t>chmod</a:t>
            </a:r>
            <a:r>
              <a:rPr lang="en-US" i="1" dirty="0"/>
              <a:t> 777 &lt;filename&gt; </a:t>
            </a:r>
            <a:r>
              <a:rPr lang="en-US" dirty="0"/>
              <a:t>or </a:t>
            </a:r>
            <a:r>
              <a:rPr lang="en-US" i="1" dirty="0" err="1"/>
              <a:t>chmod</a:t>
            </a:r>
            <a:r>
              <a:rPr lang="en-US" i="1" dirty="0"/>
              <a:t> +x &lt;filename&gt;</a:t>
            </a:r>
          </a:p>
          <a:p>
            <a:pPr lvl="2"/>
            <a:r>
              <a:rPr lang="en-US" i="1" dirty="0"/>
              <a:t>“</a:t>
            </a:r>
            <a:r>
              <a:rPr lang="en-US" i="1" dirty="0" err="1"/>
              <a:t>chmod</a:t>
            </a:r>
            <a:r>
              <a:rPr lang="en-US" i="1" dirty="0"/>
              <a:t>” </a:t>
            </a:r>
            <a:r>
              <a:rPr lang="en-US" dirty="0"/>
              <a:t>changes the permissions of a file</a:t>
            </a:r>
          </a:p>
          <a:p>
            <a:pPr lvl="2"/>
            <a:r>
              <a:rPr lang="en-US" dirty="0"/>
              <a:t>Type “man </a:t>
            </a:r>
            <a:r>
              <a:rPr lang="en-US" dirty="0" err="1"/>
              <a:t>chmod</a:t>
            </a:r>
            <a:r>
              <a:rPr lang="en-US" dirty="0"/>
              <a:t>” in terminal to show the help page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00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2540" cy="3723837"/>
          </a:xfrm>
        </p:spPr>
        <p:txBody>
          <a:bodyPr/>
          <a:lstStyle/>
          <a:p>
            <a:r>
              <a:rPr lang="en-US" dirty="0"/>
              <a:t>Ubuntu has a built in package manager for installing from shell</a:t>
            </a:r>
          </a:p>
          <a:p>
            <a:r>
              <a:rPr lang="en-US" dirty="0"/>
              <a:t>Test it yourself, try installing these two packages (one is for the homework):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tree </a:t>
            </a:r>
            <a:endParaRPr lang="en-US" dirty="0"/>
          </a:p>
          <a:p>
            <a:pPr lvl="2"/>
            <a:r>
              <a:rPr lang="en-US" dirty="0"/>
              <a:t>generates tree views of file structures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aptitude </a:t>
            </a:r>
            <a:endParaRPr lang="en-US" dirty="0"/>
          </a:p>
          <a:p>
            <a:pPr lvl="2"/>
            <a:r>
              <a:rPr lang="en-US" dirty="0"/>
              <a:t>custom package manager with good conflict resolution</a:t>
            </a:r>
          </a:p>
          <a:p>
            <a:pPr lvl="2"/>
            <a:r>
              <a:rPr lang="en-US" dirty="0"/>
              <a:t>Normally you can replace </a:t>
            </a:r>
            <a:r>
              <a:rPr lang="en-US" i="1" dirty="0"/>
              <a:t>apt </a:t>
            </a:r>
            <a:r>
              <a:rPr lang="en-US" dirty="0"/>
              <a:t>with</a:t>
            </a:r>
            <a:r>
              <a:rPr lang="en-US" i="1" dirty="0"/>
              <a:t> aptitude </a:t>
            </a:r>
            <a:r>
              <a:rPr lang="en-US" dirty="0"/>
              <a:t>to switch managers</a:t>
            </a:r>
            <a:endParaRPr lang="en-US" i="1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9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2540" cy="4287837"/>
          </a:xfrm>
        </p:spPr>
        <p:txBody>
          <a:bodyPr/>
          <a:lstStyle/>
          <a:p>
            <a:r>
              <a:rPr lang="en-US" dirty="0"/>
              <a:t>GitHub lets you manage and collaborate on programming projects with multiple people</a:t>
            </a:r>
          </a:p>
          <a:p>
            <a:pPr marL="0" indent="0" algn="ctr">
              <a:buNone/>
            </a:pPr>
            <a:r>
              <a:rPr lang="en-US" i="1" dirty="0" err="1"/>
              <a:t>sudo</a:t>
            </a:r>
            <a:r>
              <a:rPr lang="en-US" i="1" dirty="0"/>
              <a:t> apt install git-all</a:t>
            </a:r>
          </a:p>
          <a:p>
            <a:r>
              <a:rPr lang="en-US" i="1" dirty="0"/>
              <a:t>git clone &lt;source&gt; </a:t>
            </a:r>
            <a:r>
              <a:rPr lang="en-US" dirty="0"/>
              <a:t>- Download a repo</a:t>
            </a:r>
          </a:p>
          <a:p>
            <a:r>
              <a:rPr lang="en-US" i="1" dirty="0"/>
              <a:t>git pull </a:t>
            </a:r>
            <a:r>
              <a:rPr lang="en-US" dirty="0"/>
              <a:t>– When in a repo, download the latest update</a:t>
            </a:r>
            <a:endParaRPr lang="en-US" i="1" dirty="0"/>
          </a:p>
          <a:p>
            <a:r>
              <a:rPr lang="en-US" i="1" dirty="0"/>
              <a:t>git add &lt;files or –a&gt; </a:t>
            </a:r>
            <a:r>
              <a:rPr lang="en-US" dirty="0"/>
              <a:t>- Track local changes to files</a:t>
            </a:r>
            <a:endParaRPr lang="en-US" i="1" dirty="0"/>
          </a:p>
          <a:p>
            <a:r>
              <a:rPr lang="en-US" i="1" dirty="0"/>
              <a:t>git commit </a:t>
            </a:r>
            <a:r>
              <a:rPr lang="en-US" dirty="0"/>
              <a:t>– Upload local changes to the project</a:t>
            </a:r>
          </a:p>
          <a:p>
            <a:r>
              <a:rPr lang="en-US" i="1" dirty="0"/>
              <a:t>git fork – </a:t>
            </a:r>
            <a:r>
              <a:rPr lang="en-US" dirty="0"/>
              <a:t>Create a project branch you own and can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0909"/>
            <a:ext cx="10515600" cy="1325563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765"/>
            <a:ext cx="11353800" cy="515665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Ubuntu:</a:t>
            </a:r>
          </a:p>
          <a:p>
            <a:pPr lvl="1"/>
            <a:r>
              <a:rPr lang="en-US" sz="1800" dirty="0"/>
              <a:t>Using the commands from today, create a directory called “studio2” on your desktop, then:</a:t>
            </a:r>
          </a:p>
          <a:p>
            <a:pPr lvl="2"/>
            <a:r>
              <a:rPr lang="en-US" sz="1600" dirty="0"/>
              <a:t>Create three folders (folder1, folder2, folder3) w/in that directory</a:t>
            </a:r>
          </a:p>
          <a:p>
            <a:pPr lvl="2"/>
            <a:r>
              <a:rPr lang="en-US" sz="1600" dirty="0"/>
              <a:t>W/in folder1: create a folder 2 directory, then another folder3 directory w/in that</a:t>
            </a:r>
          </a:p>
          <a:p>
            <a:pPr lvl="3"/>
            <a:r>
              <a:rPr lang="en-US" sz="1400" dirty="0"/>
              <a:t>In this directory, make a text file and print its contents to the terminal</a:t>
            </a:r>
          </a:p>
          <a:p>
            <a:pPr lvl="1"/>
            <a:r>
              <a:rPr lang="en-US" sz="1800" dirty="0"/>
              <a:t>Deliverable I: </a:t>
            </a:r>
            <a:r>
              <a:rPr lang="en-US" sz="1800" dirty="0" err="1"/>
              <a:t>filetree</a:t>
            </a:r>
            <a:r>
              <a:rPr lang="en-US" sz="1800" dirty="0"/>
              <a:t> image (see next slide) and image of terminal printing file contents</a:t>
            </a:r>
          </a:p>
          <a:p>
            <a:pPr lvl="1"/>
            <a:r>
              <a:rPr lang="en-US" sz="1800" dirty="0"/>
              <a:t>Deliverable II: Clone the class git repo into your Documents folder and give a </a:t>
            </a:r>
            <a:r>
              <a:rPr lang="en-US" sz="1800" i="1" dirty="0"/>
              <a:t>tree</a:t>
            </a:r>
            <a:r>
              <a:rPr lang="en-US" sz="1800" dirty="0"/>
              <a:t> or </a:t>
            </a:r>
            <a:r>
              <a:rPr lang="en-US" sz="1800" i="1" dirty="0"/>
              <a:t>ls </a:t>
            </a:r>
            <a:r>
              <a:rPr lang="en-US" sz="1800" dirty="0"/>
              <a:t>printout showing you did it (the link to the repo is on the pinned Piazza announcement)</a:t>
            </a:r>
          </a:p>
          <a:p>
            <a:r>
              <a:rPr lang="en-US" sz="2000" dirty="0"/>
              <a:t>Python:</a:t>
            </a:r>
          </a:p>
          <a:p>
            <a:pPr lvl="1"/>
            <a:r>
              <a:rPr lang="en-US" sz="1800" dirty="0"/>
              <a:t>Write a sieve of Eratosthenes (next 2 slides) and use it to find every prime up to 1000</a:t>
            </a:r>
          </a:p>
          <a:p>
            <a:pPr lvl="2"/>
            <a:r>
              <a:rPr lang="en-US" sz="1400" i="1" dirty="0"/>
              <a:t>Challenge: What is the fewest number of lines this can be done in?</a:t>
            </a:r>
          </a:p>
          <a:p>
            <a:pPr lvl="1"/>
            <a:r>
              <a:rPr lang="en-US" sz="1800" dirty="0"/>
              <a:t>Deliverables: .</a:t>
            </a:r>
            <a:r>
              <a:rPr lang="en-US" sz="1800" dirty="0" err="1"/>
              <a:t>py</a:t>
            </a:r>
            <a:r>
              <a:rPr lang="en-US" sz="1800" dirty="0"/>
              <a:t> file, screenshot of terminal output (in Ubuntu) containing primes up to 1000</a:t>
            </a:r>
          </a:p>
          <a:p>
            <a:r>
              <a:rPr lang="en-US" sz="2200" dirty="0" err="1"/>
              <a:t>Github</a:t>
            </a:r>
            <a:r>
              <a:rPr lang="en-US" sz="2200" dirty="0"/>
              <a:t>:</a:t>
            </a:r>
          </a:p>
          <a:p>
            <a:pPr lvl="1"/>
            <a:r>
              <a:rPr lang="en-US" sz="1800" dirty="0"/>
              <a:t>Clone the MRC driver repo: </a:t>
            </a:r>
            <a:r>
              <a:rPr lang="en-US" sz="1800" dirty="0">
                <a:hlinkClick r:id="rId2" action="ppaction://hlinkfile"/>
              </a:rPr>
              <a:t>github.com/MarylandRoboticsCenter/ENME480_mrc</a:t>
            </a:r>
            <a:endParaRPr lang="en-US" sz="1800" dirty="0"/>
          </a:p>
          <a:p>
            <a:pPr lvl="1"/>
            <a:r>
              <a:rPr lang="en-US" sz="1800" dirty="0"/>
              <a:t>Screenshot of the output of “git pull” or “git status” showing the ENME480 docker repo has been downloaded</a:t>
            </a:r>
          </a:p>
          <a:p>
            <a:endParaRPr lang="en-US" sz="2000" dirty="0"/>
          </a:p>
          <a:p>
            <a:pPr lvl="1"/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9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0909"/>
            <a:ext cx="10515600" cy="1325563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765"/>
            <a:ext cx="11353800" cy="4894009"/>
          </a:xfrm>
        </p:spPr>
        <p:txBody>
          <a:bodyPr>
            <a:normAutofit/>
          </a:bodyPr>
          <a:lstStyle/>
          <a:p>
            <a:r>
              <a:rPr lang="en-US" dirty="0"/>
              <a:t>Example Tree view: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file readout:</a:t>
            </a:r>
          </a:p>
          <a:p>
            <a:pPr lvl="1"/>
            <a:r>
              <a:rPr lang="en-US" dirty="0"/>
              <a:t>Yours will be simpler!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56A99-EC4A-F128-42F0-F192D321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368" y="510077"/>
            <a:ext cx="3568430" cy="2339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846C51-B9BF-34B9-908C-63B75237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76" y="2973181"/>
            <a:ext cx="3975134" cy="25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37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B577-D9AC-9D88-1091-FB265AE4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8DE1-5813-F187-2238-DB01B59C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0909"/>
            <a:ext cx="10515600" cy="1325563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5965-FBC2-FA4D-7C76-FA5A0D9CD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765"/>
            <a:ext cx="11353800" cy="489400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We are looking for a git output like: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E9E08-7D7A-6FDC-93E7-911349A62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9179B-2D53-43B9-2307-1D2E4A3A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50" y="1409302"/>
            <a:ext cx="4389500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6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0909"/>
            <a:ext cx="10515600" cy="1325563"/>
          </a:xfrm>
        </p:spPr>
        <p:txBody>
          <a:bodyPr/>
          <a:lstStyle/>
          <a:p>
            <a:r>
              <a:rPr lang="en-US" dirty="0"/>
              <a:t>Sieve of Eratosthenes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765"/>
            <a:ext cx="11353800" cy="489400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Sieve of Eratosthenes Steps:</a:t>
            </a:r>
          </a:p>
          <a:p>
            <a:pPr lvl="2"/>
            <a:r>
              <a:rPr lang="en-US" dirty="0"/>
              <a:t>Create a list of integers </a:t>
            </a:r>
            <a:r>
              <a:rPr lang="en-US" i="1" dirty="0"/>
              <a:t>2,…,n</a:t>
            </a:r>
          </a:p>
          <a:p>
            <a:pPr lvl="2"/>
            <a:r>
              <a:rPr lang="en-US" dirty="0"/>
              <a:t>Let </a:t>
            </a:r>
            <a:r>
              <a:rPr lang="en-US" i="1" dirty="0"/>
              <a:t>p = 2</a:t>
            </a:r>
          </a:p>
          <a:p>
            <a:pPr lvl="2"/>
            <a:r>
              <a:rPr lang="en-US" dirty="0"/>
              <a:t>Remove any integer multiple of </a:t>
            </a:r>
            <a:r>
              <a:rPr lang="en-US" i="1" dirty="0"/>
              <a:t>p</a:t>
            </a:r>
            <a:r>
              <a:rPr lang="en-US" dirty="0"/>
              <a:t> less than </a:t>
            </a:r>
            <a:r>
              <a:rPr lang="en-US" i="1" dirty="0"/>
              <a:t>n</a:t>
            </a:r>
            <a:r>
              <a:rPr lang="en-US" dirty="0"/>
              <a:t> from the list</a:t>
            </a:r>
          </a:p>
          <a:p>
            <a:pPr lvl="2"/>
            <a:r>
              <a:rPr lang="en-US" dirty="0"/>
              <a:t>Set </a:t>
            </a:r>
            <a:r>
              <a:rPr lang="en-US" i="1" dirty="0"/>
              <a:t>p</a:t>
            </a:r>
            <a:r>
              <a:rPr lang="en-US" dirty="0"/>
              <a:t> as the next largest remaining number, if there is no next largest number, stop</a:t>
            </a:r>
          </a:p>
          <a:p>
            <a:pPr lvl="1"/>
            <a:r>
              <a:rPr lang="en-US" dirty="0"/>
              <a:t>Values remaining in the list are all the primes less than </a:t>
            </a:r>
            <a:r>
              <a:rPr lang="en-US" i="1" dirty="0"/>
              <a:t>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Hint: there are 168 primes &lt; 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2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Python is a free, open source, multi-paradigm language designed to be as useful as possible as much as possible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“Jack of all trades, master of none”</a:t>
            </a:r>
          </a:p>
          <a:p>
            <a:pPr lvl="1"/>
            <a:r>
              <a:rPr lang="en-US" dirty="0"/>
              <a:t>Huge library of packages with good community support</a:t>
            </a:r>
          </a:p>
          <a:p>
            <a:pPr lvl="1"/>
            <a:r>
              <a:rPr lang="en-US" dirty="0"/>
              <a:t>High level interpreted language; compiled at runtime and has a GC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“Jack of all trades, master of none”</a:t>
            </a:r>
          </a:p>
          <a:p>
            <a:pPr lvl="1"/>
            <a:r>
              <a:rPr lang="en-US" dirty="0"/>
              <a:t>Packages are maintained by the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518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and MATLAB both use == to check for equality and = for assignment</a:t>
            </a:r>
          </a:p>
          <a:p>
            <a:pPr lvl="1"/>
            <a:r>
              <a:rPr lang="en-US" dirty="0"/>
              <a:t>Ex: “</a:t>
            </a:r>
            <a:r>
              <a:rPr lang="en-US" i="1" dirty="0"/>
              <a:t>x = 2</a:t>
            </a:r>
            <a:r>
              <a:rPr lang="en-US" dirty="0"/>
              <a:t>” set </a:t>
            </a:r>
            <a:r>
              <a:rPr lang="en-US" i="1" dirty="0"/>
              <a:t>x</a:t>
            </a:r>
            <a:r>
              <a:rPr lang="en-US" dirty="0"/>
              <a:t> to 2, “</a:t>
            </a:r>
            <a:r>
              <a:rPr lang="en-US" i="1" dirty="0"/>
              <a:t>x == 1</a:t>
            </a:r>
            <a:r>
              <a:rPr lang="en-US" dirty="0"/>
              <a:t>” checks if </a:t>
            </a:r>
            <a:r>
              <a:rPr lang="en-US" i="1" dirty="0"/>
              <a:t>x</a:t>
            </a:r>
            <a:r>
              <a:rPr lang="en-US" dirty="0"/>
              <a:t> is set to 1</a:t>
            </a:r>
          </a:p>
          <a:p>
            <a:r>
              <a:rPr lang="en-US" dirty="0"/>
              <a:t>Python code is suppressed by default, no semicolons needed</a:t>
            </a:r>
          </a:p>
          <a:p>
            <a:r>
              <a:rPr lang="en-US" dirty="0"/>
              <a:t>Many formatting options, especially for print statements are the same between MATLAB and Python</a:t>
            </a:r>
          </a:p>
          <a:p>
            <a:r>
              <a:rPr lang="en-US" dirty="0"/>
              <a:t>MATLAB focuses on having a very large core library, Python focuses on having a much smaller core lib with good support for community libraries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4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Python is weakly typed, don’t need to declare variable types:</a:t>
            </a:r>
          </a:p>
          <a:p>
            <a:pPr lvl="1"/>
            <a:r>
              <a:rPr lang="en-US" i="1" dirty="0"/>
              <a:t>x = 1</a:t>
            </a:r>
            <a:r>
              <a:rPr lang="en-US" dirty="0"/>
              <a:t> # this is an int</a:t>
            </a:r>
          </a:p>
          <a:p>
            <a:pPr lvl="1"/>
            <a:r>
              <a:rPr lang="en-US" i="1" dirty="0"/>
              <a:t>x = 1.0</a:t>
            </a:r>
            <a:r>
              <a:rPr lang="en-US" dirty="0"/>
              <a:t> # this is a float</a:t>
            </a:r>
          </a:p>
          <a:p>
            <a:pPr lvl="1"/>
            <a:r>
              <a:rPr lang="en-US" i="1" dirty="0"/>
              <a:t>x = “1”</a:t>
            </a:r>
            <a:r>
              <a:rPr lang="en-US" dirty="0"/>
              <a:t> # this is a string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56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Lab Week 2</a:t>
            </a:r>
            <a:br>
              <a:rPr lang="en-US" dirty="0"/>
            </a:br>
            <a:r>
              <a:rPr lang="en-US" dirty="0"/>
              <a:t>Python/Ubuntu Crash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43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Logic statements (if, for, while, etc.) are more or less the same as MATLAB</a:t>
            </a:r>
          </a:p>
          <a:p>
            <a:r>
              <a:rPr lang="en-US" dirty="0"/>
              <a:t>Python has significant whitespace! Two of the below codes break: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5FC04-14EF-B98B-B698-1E4A375DFD53}"/>
              </a:ext>
            </a:extLst>
          </p:cNvPr>
          <p:cNvSpPr txBox="1"/>
          <p:nvPr/>
        </p:nvSpPr>
        <p:spPr>
          <a:xfrm>
            <a:off x="1062363" y="3332016"/>
            <a:ext cx="1332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1</a:t>
            </a:r>
          </a:p>
          <a:p>
            <a:r>
              <a:rPr lang="en-US" dirty="0"/>
              <a:t>if x == 1</a:t>
            </a:r>
          </a:p>
          <a:p>
            <a:r>
              <a:rPr lang="en-US" dirty="0"/>
              <a:t>    x = x + 1</a:t>
            </a:r>
          </a:p>
          <a:p>
            <a:r>
              <a:rPr lang="en-US" dirty="0"/>
              <a:t>    print(x)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55887-BF08-F027-CC03-AF0E50343A9C}"/>
              </a:ext>
            </a:extLst>
          </p:cNvPr>
          <p:cNvSpPr txBox="1"/>
          <p:nvPr/>
        </p:nvSpPr>
        <p:spPr>
          <a:xfrm>
            <a:off x="4737596" y="3320712"/>
            <a:ext cx="1263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1</a:t>
            </a:r>
          </a:p>
          <a:p>
            <a:r>
              <a:rPr lang="en-US" dirty="0"/>
              <a:t>if x == 1</a:t>
            </a:r>
          </a:p>
          <a:p>
            <a:r>
              <a:rPr lang="en-US" dirty="0"/>
              <a:t>   x = x + 1</a:t>
            </a:r>
          </a:p>
          <a:p>
            <a:r>
              <a:rPr lang="en-US" dirty="0"/>
              <a:t>    print(x)</a:t>
            </a:r>
          </a:p>
          <a:p>
            <a:r>
              <a:rPr lang="en-US" dirty="0"/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D712-17B9-43BD-3536-10D12CA11D47}"/>
              </a:ext>
            </a:extLst>
          </p:cNvPr>
          <p:cNvSpPr txBox="1"/>
          <p:nvPr/>
        </p:nvSpPr>
        <p:spPr>
          <a:xfrm>
            <a:off x="8343900" y="3243890"/>
            <a:ext cx="1332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1</a:t>
            </a:r>
          </a:p>
          <a:p>
            <a:r>
              <a:rPr lang="en-US" dirty="0"/>
              <a:t>if x == 1</a:t>
            </a:r>
          </a:p>
          <a:p>
            <a:r>
              <a:rPr lang="en-US" dirty="0"/>
              <a:t>    x = x + 1</a:t>
            </a:r>
          </a:p>
          <a:p>
            <a:r>
              <a:rPr lang="en-US" dirty="0"/>
              <a:t>    print(x)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275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Python has significant whitespace! Two of the below codes break:</a:t>
            </a:r>
          </a:p>
          <a:p>
            <a:pPr lvl="1"/>
            <a:r>
              <a:rPr lang="en-US" dirty="0"/>
              <a:t>Note: Many Python IDEs have features to avoid exactly this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5FC04-14EF-B98B-B698-1E4A375DFD53}"/>
              </a:ext>
            </a:extLst>
          </p:cNvPr>
          <p:cNvSpPr txBox="1"/>
          <p:nvPr/>
        </p:nvSpPr>
        <p:spPr>
          <a:xfrm>
            <a:off x="1062363" y="3115449"/>
            <a:ext cx="1332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x = 1</a:t>
            </a:r>
          </a:p>
          <a:p>
            <a:r>
              <a:rPr lang="en-US" dirty="0">
                <a:solidFill>
                  <a:schemeClr val="accent4"/>
                </a:solidFill>
              </a:rPr>
              <a:t>if x == 1</a:t>
            </a:r>
          </a:p>
          <a:p>
            <a:r>
              <a:rPr lang="en-US" dirty="0">
                <a:solidFill>
                  <a:schemeClr val="accent4"/>
                </a:solidFill>
              </a:rPr>
              <a:t>    x = x + 1</a:t>
            </a:r>
          </a:p>
          <a:p>
            <a:r>
              <a:rPr lang="en-US" dirty="0">
                <a:solidFill>
                  <a:schemeClr val="accent4"/>
                </a:solidFill>
              </a:rPr>
              <a:t>    print(x)</a:t>
            </a:r>
          </a:p>
          <a:p>
            <a:r>
              <a:rPr lang="en-US" dirty="0">
                <a:solidFill>
                  <a:schemeClr val="accent4"/>
                </a:solidFill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55887-BF08-F027-CC03-AF0E50343A9C}"/>
              </a:ext>
            </a:extLst>
          </p:cNvPr>
          <p:cNvSpPr txBox="1"/>
          <p:nvPr/>
        </p:nvSpPr>
        <p:spPr>
          <a:xfrm>
            <a:off x="4737596" y="3104145"/>
            <a:ext cx="1263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1</a:t>
            </a:r>
          </a:p>
          <a:p>
            <a:r>
              <a:rPr lang="en-US" dirty="0">
                <a:solidFill>
                  <a:srgbClr val="FF0000"/>
                </a:solidFill>
              </a:rPr>
              <a:t>if x == 1</a:t>
            </a:r>
          </a:p>
          <a:p>
            <a:r>
              <a:rPr lang="en-US" dirty="0">
                <a:solidFill>
                  <a:srgbClr val="FF0000"/>
                </a:solidFill>
              </a:rPr>
              <a:t>   x = x + 1</a:t>
            </a:r>
          </a:p>
          <a:p>
            <a:r>
              <a:rPr lang="en-US" dirty="0">
                <a:solidFill>
                  <a:srgbClr val="FF0000"/>
                </a:solidFill>
              </a:rPr>
              <a:t>    print(x)</a:t>
            </a:r>
          </a:p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D712-17B9-43BD-3536-10D12CA11D47}"/>
              </a:ext>
            </a:extLst>
          </p:cNvPr>
          <p:cNvSpPr txBox="1"/>
          <p:nvPr/>
        </p:nvSpPr>
        <p:spPr>
          <a:xfrm>
            <a:off x="8343900" y="3027323"/>
            <a:ext cx="1332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1</a:t>
            </a:r>
          </a:p>
          <a:p>
            <a:r>
              <a:rPr lang="en-US" dirty="0">
                <a:solidFill>
                  <a:srgbClr val="FF0000"/>
                </a:solidFill>
              </a:rPr>
              <a:t>if x == 1</a:t>
            </a:r>
          </a:p>
          <a:p>
            <a:r>
              <a:rPr lang="en-US" dirty="0">
                <a:solidFill>
                  <a:srgbClr val="FF0000"/>
                </a:solidFill>
              </a:rPr>
              <a:t>    x = x + 1</a:t>
            </a:r>
          </a:p>
          <a:p>
            <a:r>
              <a:rPr lang="en-US" dirty="0">
                <a:solidFill>
                  <a:srgbClr val="FF0000"/>
                </a:solidFill>
              </a:rPr>
              <a:t>    print(x)</a:t>
            </a:r>
          </a:p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927D7-79EC-7EDD-5998-6CEE4065E4C7}"/>
              </a:ext>
            </a:extLst>
          </p:cNvPr>
          <p:cNvSpPr txBox="1"/>
          <p:nvPr/>
        </p:nvSpPr>
        <p:spPr>
          <a:xfrm>
            <a:off x="4090736" y="4973215"/>
            <a:ext cx="2855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3 is only indented 3 spaces while line 4 is indented 4 spaces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98387-5205-D6EE-0F38-3C8457E3FA9A}"/>
              </a:ext>
            </a:extLst>
          </p:cNvPr>
          <p:cNvSpPr txBox="1"/>
          <p:nvPr/>
        </p:nvSpPr>
        <p:spPr>
          <a:xfrm>
            <a:off x="7876673" y="4973215"/>
            <a:ext cx="2855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3 has 4 spaces, line 4 has one (4 space wide) tab – they don’t mix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917D9-4534-5EB6-7077-D008CC7C5619}"/>
              </a:ext>
            </a:extLst>
          </p:cNvPr>
          <p:cNvSpPr txBox="1"/>
          <p:nvPr/>
        </p:nvSpPr>
        <p:spPr>
          <a:xfrm>
            <a:off x="838200" y="4973215"/>
            <a:ext cx="2855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has the same indentation (one tab) on lines 3 and 4, it runs</a:t>
            </a:r>
          </a:p>
        </p:txBody>
      </p:sp>
    </p:spTree>
    <p:extLst>
      <p:ext uri="{BB962C8B-B14F-4D97-AF65-F5344CB8AC3E}">
        <p14:creationId xmlns:p14="http://schemas.microsoft.com/office/powerpoint/2010/main" val="1933873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Matrix slicing follows the pattern: 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6"/>
                </a:solidFill>
              </a:rPr>
              <a:t>start</a:t>
            </a:r>
            <a:r>
              <a:rPr lang="en-US" dirty="0" err="1"/>
              <a:t>:</a:t>
            </a:r>
            <a:r>
              <a:rPr lang="en-US" dirty="0" err="1">
                <a:solidFill>
                  <a:srgbClr val="FF0000"/>
                </a:solidFill>
              </a:rPr>
              <a:t>stop</a:t>
            </a:r>
            <a:r>
              <a:rPr lang="en-US" dirty="0" err="1"/>
              <a:t>:</a:t>
            </a:r>
            <a:r>
              <a:rPr lang="en-US" dirty="0" err="1">
                <a:solidFill>
                  <a:srgbClr val="FFC000"/>
                </a:solidFill>
              </a:rPr>
              <a:t>step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No support for MATLAB style usage of “end” as an index, instead you use “-1” for the last element, “-2” for the 2</a:t>
            </a:r>
            <a:r>
              <a:rPr lang="en-US" baseline="30000" dirty="0"/>
              <a:t>nd</a:t>
            </a:r>
            <a:r>
              <a:rPr lang="en-US" dirty="0"/>
              <a:t> to last, etc.</a:t>
            </a:r>
          </a:p>
          <a:p>
            <a:r>
              <a:rPr lang="en-US" i="1" dirty="0"/>
              <a:t>Many packages (including </a:t>
            </a:r>
            <a:r>
              <a:rPr lang="en-US" i="1" dirty="0" err="1"/>
              <a:t>numpy</a:t>
            </a:r>
            <a:r>
              <a:rPr lang="en-US" i="1" dirty="0"/>
              <a:t>, which we use) will introduce new syntax or define special types of matrices with different rules!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AEA3D6-9898-34CE-29C9-3973FFBD54C6}"/>
              </a:ext>
            </a:extLst>
          </p:cNvPr>
          <p:cNvSpPr txBox="1"/>
          <p:nvPr/>
        </p:nvSpPr>
        <p:spPr>
          <a:xfrm>
            <a:off x="7077225" y="1750262"/>
            <a:ext cx="4023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you’re coming from MATLAB you’re used to </a:t>
            </a:r>
            <a:r>
              <a:rPr lang="en-US" dirty="0" err="1">
                <a:solidFill>
                  <a:schemeClr val="accent6"/>
                </a:solidFill>
              </a:rPr>
              <a:t>start</a:t>
            </a:r>
            <a:r>
              <a:rPr lang="en-US" dirty="0" err="1"/>
              <a:t>:</a:t>
            </a:r>
            <a:r>
              <a:rPr lang="en-US" dirty="0" err="1">
                <a:solidFill>
                  <a:srgbClr val="FFC000"/>
                </a:solidFill>
              </a:rPr>
              <a:t>step</a:t>
            </a:r>
            <a:r>
              <a:rPr lang="en-US" dirty="0" err="1"/>
              <a:t>:</a:t>
            </a:r>
            <a:r>
              <a:rPr lang="en-US" dirty="0" err="1">
                <a:solidFill>
                  <a:srgbClr val="FF0000"/>
                </a:solidFill>
              </a:rPr>
              <a:t>stop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34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Because this may matter for your homework, Python functions look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Notice:</a:t>
            </a:r>
          </a:p>
          <a:p>
            <a:pPr lvl="1"/>
            <a:r>
              <a:rPr lang="en-US" dirty="0"/>
              <a:t>Outputs are only output when passed via </a:t>
            </a:r>
            <a:r>
              <a:rPr lang="en-US" i="1" dirty="0"/>
              <a:t>return</a:t>
            </a:r>
            <a:endParaRPr lang="en-US" dirty="0"/>
          </a:p>
          <a:p>
            <a:pPr lvl="1"/>
            <a:r>
              <a:rPr lang="en-US" dirty="0"/>
              <a:t>There is no </a:t>
            </a:r>
            <a:r>
              <a:rPr lang="en-US" i="1" dirty="0"/>
              <a:t>end</a:t>
            </a:r>
            <a:r>
              <a:rPr lang="en-US" dirty="0"/>
              <a:t> statement, unindenting the code is how you break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1A052-4DEE-CB82-B633-A3A10D51EA12}"/>
              </a:ext>
            </a:extLst>
          </p:cNvPr>
          <p:cNvSpPr txBox="1"/>
          <p:nvPr/>
        </p:nvSpPr>
        <p:spPr>
          <a:xfrm>
            <a:off x="3896519" y="2719197"/>
            <a:ext cx="4398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functionName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):</a:t>
            </a:r>
          </a:p>
          <a:p>
            <a:r>
              <a:rPr lang="en-US" dirty="0"/>
              <a:t>    # properly indented code goes here</a:t>
            </a:r>
          </a:p>
          <a:p>
            <a:r>
              <a:rPr lang="en-US" dirty="0"/>
              <a:t>    return vars</a:t>
            </a:r>
          </a:p>
          <a:p>
            <a:r>
              <a:rPr lang="en-US" dirty="0"/>
              <a:t># </a:t>
            </a:r>
            <a:r>
              <a:rPr lang="en-US" dirty="0" err="1"/>
              <a:t>Unindented</a:t>
            </a:r>
            <a:r>
              <a:rPr lang="en-US" dirty="0"/>
              <a:t> code, outside the function</a:t>
            </a:r>
          </a:p>
        </p:txBody>
      </p:sp>
    </p:spTree>
    <p:extLst>
      <p:ext uri="{BB962C8B-B14F-4D97-AF65-F5344CB8AC3E}">
        <p14:creationId xmlns:p14="http://schemas.microsoft.com/office/powerpoint/2010/main" val="292042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091284-0A1C-1995-0F2F-B1ED5BF4F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783"/>
          <a:stretch/>
        </p:blipFill>
        <p:spPr>
          <a:xfrm>
            <a:off x="3021884" y="4577017"/>
            <a:ext cx="2228591" cy="133069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2EC77-0011-533B-D76A-BBD9D37B3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90"/>
          <a:stretch/>
        </p:blipFill>
        <p:spPr>
          <a:xfrm>
            <a:off x="1742853" y="3125091"/>
            <a:ext cx="2393327" cy="1308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ACBB5-9436-F49D-0EBB-BA7839514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403"/>
          <a:stretch/>
        </p:blipFill>
        <p:spPr>
          <a:xfrm>
            <a:off x="4578484" y="3114182"/>
            <a:ext cx="2228591" cy="1330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74B2C-8505-781F-A5E3-86E5A6C25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61142"/>
          <a:stretch/>
        </p:blipFill>
        <p:spPr>
          <a:xfrm>
            <a:off x="7249379" y="3161103"/>
            <a:ext cx="2182768" cy="1221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B9ED21-56E1-406C-A99E-14D4143C2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649" y="4565076"/>
            <a:ext cx="2519593" cy="131978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F813EE-C2D8-C2D4-7729-5AA289FD85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353800" cy="421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has an incredible amount of community support – search any issues/questions you have and chances are someone else has had (and solved)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9F547C-3E2F-A134-F8A2-A5813C97EC01}"/>
              </a:ext>
            </a:extLst>
          </p:cNvPr>
          <p:cNvCxnSpPr/>
          <p:nvPr/>
        </p:nvCxnSpPr>
        <p:spPr>
          <a:xfrm>
            <a:off x="1844842" y="4398766"/>
            <a:ext cx="2005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2FCC18-4323-F40E-C944-A79F5CB644B5}"/>
              </a:ext>
            </a:extLst>
          </p:cNvPr>
          <p:cNvCxnSpPr/>
          <p:nvPr/>
        </p:nvCxnSpPr>
        <p:spPr>
          <a:xfrm>
            <a:off x="4690147" y="4433970"/>
            <a:ext cx="2005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D93C62-7A8E-D9CB-8983-8588B9014A37}"/>
              </a:ext>
            </a:extLst>
          </p:cNvPr>
          <p:cNvCxnSpPr/>
          <p:nvPr/>
        </p:nvCxnSpPr>
        <p:spPr>
          <a:xfrm>
            <a:off x="7338131" y="4382724"/>
            <a:ext cx="2005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949A47-55B2-9941-9056-A78AADA7535D}"/>
              </a:ext>
            </a:extLst>
          </p:cNvPr>
          <p:cNvCxnSpPr/>
          <p:nvPr/>
        </p:nvCxnSpPr>
        <p:spPr>
          <a:xfrm>
            <a:off x="3133548" y="5872050"/>
            <a:ext cx="2005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93D2A-079A-1F47-0C2E-7A677AB129F7}"/>
              </a:ext>
            </a:extLst>
          </p:cNvPr>
          <p:cNvCxnSpPr/>
          <p:nvPr/>
        </p:nvCxnSpPr>
        <p:spPr>
          <a:xfrm>
            <a:off x="5983705" y="5872050"/>
            <a:ext cx="2005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36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Installation &amp; Setup</a:t>
            </a:r>
          </a:p>
          <a:p>
            <a:r>
              <a:rPr lang="en-US" dirty="0"/>
              <a:t>Software Intro (Ubuntu, Python, </a:t>
            </a:r>
            <a:r>
              <a:rPr lang="en-US"/>
              <a:t>ROS)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Ubuntu?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Ubuntu is a Linux based OS designed using primarily </a:t>
            </a:r>
            <a:r>
              <a:rPr lang="en-US" i="1" dirty="0"/>
              <a:t>Free and Open Source Software </a:t>
            </a:r>
            <a:r>
              <a:rPr lang="en-US" dirty="0"/>
              <a:t>(FOSS)</a:t>
            </a:r>
          </a:p>
          <a:p>
            <a:pPr lvl="1"/>
            <a:r>
              <a:rPr lang="en-US" dirty="0"/>
              <a:t>Nothing is closed to the user; its extremely customizable</a:t>
            </a:r>
          </a:p>
          <a:p>
            <a:pPr lvl="1"/>
            <a:r>
              <a:rPr lang="en-US" dirty="0"/>
              <a:t>Easy to mod</a:t>
            </a:r>
          </a:p>
          <a:p>
            <a:pPr lvl="1"/>
            <a:r>
              <a:rPr lang="en-US" dirty="0"/>
              <a:t>Runs on </a:t>
            </a:r>
            <a:r>
              <a:rPr lang="en-US" i="1" dirty="0"/>
              <a:t>almost</a:t>
            </a:r>
            <a:r>
              <a:rPr lang="en-US" dirty="0"/>
              <a:t> any hardware made in the last decade</a:t>
            </a:r>
          </a:p>
          <a:p>
            <a:pPr lvl="1"/>
            <a:r>
              <a:rPr lang="en-US" dirty="0"/>
              <a:t>Software support isn’t always great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6111A31-5DF7-FCBF-A455-3DAD2E25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47" y="538230"/>
            <a:ext cx="3273253" cy="115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04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DE0BC-7603-91EA-C51E-57873DC1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FA6A-57CA-5BF9-019D-DEA8FE1C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Ubuntu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F765-B5E9-E602-D454-37EAFC259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ways (that we support):</a:t>
            </a:r>
          </a:p>
          <a:p>
            <a:pPr lvl="1"/>
            <a:r>
              <a:rPr lang="en-US" sz="2800" dirty="0"/>
              <a:t>Windows 10/11 – Use WSL2</a:t>
            </a:r>
          </a:p>
          <a:p>
            <a:pPr lvl="1"/>
            <a:r>
              <a:rPr lang="en-US" sz="2800" dirty="0"/>
              <a:t>Mac OSX – Use UTM Virtual Machine</a:t>
            </a:r>
          </a:p>
          <a:p>
            <a:pPr lvl="1"/>
            <a:r>
              <a:rPr lang="en-US" sz="2800" dirty="0"/>
              <a:t>Running Ubuntu natively</a:t>
            </a:r>
          </a:p>
          <a:p>
            <a:r>
              <a:rPr lang="en-US" dirty="0"/>
              <a:t>Spend the next 20-30 minutes installing everything – </a:t>
            </a:r>
            <a:r>
              <a:rPr lang="en-US" dirty="0">
                <a:hlinkClick r:id="rId2"/>
              </a:rPr>
              <a:t>enme480.github.io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49390-2CFD-D2DA-1284-A06E75639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23DF9BD-B187-222A-9064-3605647D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47" y="538230"/>
            <a:ext cx="3273253" cy="115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27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–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called: Shell, Prompt, Bash, Terminal</a:t>
            </a:r>
          </a:p>
          <a:p>
            <a:r>
              <a:rPr lang="en-US" i="1" dirty="0"/>
              <a:t>Ubuntu relies on the shell more than Windows!</a:t>
            </a:r>
          </a:p>
          <a:p>
            <a:pPr lvl="1"/>
            <a:r>
              <a:rPr lang="en-US" i="1" dirty="0"/>
              <a:t>WSL only has the Ubuntu shell, no GUI</a:t>
            </a:r>
          </a:p>
          <a:p>
            <a:r>
              <a:rPr lang="en-US" dirty="0"/>
              <a:t>Open a terminal shortcut: </a:t>
            </a:r>
            <a:r>
              <a:rPr lang="en-US" b="1" i="1" dirty="0"/>
              <a:t>Ctrl + Alt + T</a:t>
            </a:r>
          </a:p>
          <a:p>
            <a:pPr lvl="1"/>
            <a:r>
              <a:rPr lang="en-US" dirty="0"/>
              <a:t>Open a terminal in a new tab: </a:t>
            </a:r>
            <a:r>
              <a:rPr lang="en-US" b="1" i="1" dirty="0"/>
              <a:t>Ctrl +Shift + 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1712C-A54F-D32E-EED9-C67CA548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898" y="3190671"/>
            <a:ext cx="4191101" cy="29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25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are case sensitive:</a:t>
            </a:r>
          </a:p>
          <a:p>
            <a:pPr lvl="1"/>
            <a:r>
              <a:rPr lang="en-US" b="1" dirty="0"/>
              <a:t>p</a:t>
            </a:r>
            <a:r>
              <a:rPr lang="en-US" dirty="0"/>
              <a:t>rint </a:t>
            </a:r>
            <a:r>
              <a:rPr lang="en-US" b="1" dirty="0"/>
              <a:t>w</a:t>
            </a:r>
            <a:r>
              <a:rPr lang="en-US" dirty="0"/>
              <a:t>orking </a:t>
            </a:r>
            <a:r>
              <a:rPr lang="en-US" b="1" dirty="0"/>
              <a:t>d</a:t>
            </a:r>
            <a:r>
              <a:rPr lang="en-US" dirty="0"/>
              <a:t>irectory – </a:t>
            </a:r>
            <a:r>
              <a:rPr lang="en-US" dirty="0" err="1"/>
              <a:t>pwd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hange </a:t>
            </a:r>
            <a:r>
              <a:rPr lang="en-US" b="1" dirty="0"/>
              <a:t>d</a:t>
            </a:r>
            <a:r>
              <a:rPr lang="en-US" dirty="0"/>
              <a:t>irectory – cd </a:t>
            </a:r>
            <a:r>
              <a:rPr lang="en-US" dirty="0" err="1"/>
              <a:t>dir</a:t>
            </a:r>
            <a:endParaRPr lang="en-US" dirty="0"/>
          </a:p>
          <a:p>
            <a:pPr lvl="2"/>
            <a:r>
              <a:rPr lang="en-US" i="1" dirty="0"/>
              <a:t>cd /  </a:t>
            </a:r>
            <a:r>
              <a:rPr lang="en-US" dirty="0"/>
              <a:t>%return to root directory</a:t>
            </a:r>
          </a:p>
          <a:p>
            <a:pPr lvl="2"/>
            <a:r>
              <a:rPr lang="en-US" i="1" dirty="0"/>
              <a:t>cd .. </a:t>
            </a:r>
            <a:r>
              <a:rPr lang="en-US" dirty="0"/>
              <a:t>%step back one level</a:t>
            </a:r>
          </a:p>
          <a:p>
            <a:pPr lvl="2"/>
            <a:r>
              <a:rPr lang="en-US" i="1" dirty="0"/>
              <a:t>cd stuff1/…</a:t>
            </a:r>
            <a:r>
              <a:rPr lang="en-US" dirty="0"/>
              <a:t> %from the current directory, enter the stuff1 folder</a:t>
            </a:r>
          </a:p>
          <a:p>
            <a:pPr lvl="2"/>
            <a:r>
              <a:rPr lang="en-US" i="1" dirty="0"/>
              <a:t>cd /stuff1/</a:t>
            </a:r>
            <a:r>
              <a:rPr lang="en-US" dirty="0"/>
              <a:t> %from the root directory, enter the stuff1 folder</a:t>
            </a:r>
          </a:p>
          <a:p>
            <a:pPr lvl="1"/>
            <a:r>
              <a:rPr lang="en-US" b="1" dirty="0"/>
              <a:t>clear</a:t>
            </a:r>
            <a:r>
              <a:rPr lang="en-US" dirty="0"/>
              <a:t> the terminal - clear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system - How to understand the Ubuntu file system layout? - Ask Ubuntu">
            <a:extLst>
              <a:ext uri="{FF2B5EF4-FFF2-40B4-BE49-F238E27FC236}">
                <a16:creationId xmlns:a16="http://schemas.microsoft.com/office/drawing/2014/main" id="{C6E6AC94-C75E-8664-2184-A3BEF050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83" y="0"/>
            <a:ext cx="4847616" cy="393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07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are case sensitive: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a</a:t>
            </a:r>
            <a:r>
              <a:rPr lang="en-US" b="1" dirty="0"/>
              <a:t>k</a:t>
            </a:r>
            <a:r>
              <a:rPr lang="en-US" dirty="0"/>
              <a:t>e</a:t>
            </a:r>
            <a:r>
              <a:rPr lang="en-US" b="1" dirty="0"/>
              <a:t> dir</a:t>
            </a:r>
            <a:r>
              <a:rPr lang="en-US" dirty="0"/>
              <a:t>ectory –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dirname</a:t>
            </a:r>
            <a:endParaRPr lang="en-US" dirty="0"/>
          </a:p>
          <a:p>
            <a:pPr lvl="2"/>
            <a:r>
              <a:rPr lang="en-US" i="1" dirty="0" err="1"/>
              <a:t>mkdir</a:t>
            </a:r>
            <a:r>
              <a:rPr lang="en-US" i="1" dirty="0"/>
              <a:t> folder1 – </a:t>
            </a:r>
            <a:r>
              <a:rPr lang="en-US" dirty="0"/>
              <a:t>make folder1 in working </a:t>
            </a:r>
            <a:r>
              <a:rPr lang="en-US" dirty="0" err="1"/>
              <a:t>dir</a:t>
            </a:r>
            <a:endParaRPr lang="en-US" dirty="0"/>
          </a:p>
          <a:p>
            <a:pPr lvl="1"/>
            <a:r>
              <a:rPr lang="en-US" b="1" dirty="0"/>
              <a:t>l</a:t>
            </a:r>
            <a:r>
              <a:rPr lang="en-US" dirty="0"/>
              <a:t>i</a:t>
            </a:r>
            <a:r>
              <a:rPr lang="en-US" b="1" dirty="0"/>
              <a:t>s</a:t>
            </a:r>
            <a:r>
              <a:rPr lang="en-US" dirty="0"/>
              <a:t>t files in working directory – ls</a:t>
            </a:r>
          </a:p>
          <a:p>
            <a:pPr lvl="1"/>
            <a:r>
              <a:rPr lang="en-US" dirty="0"/>
              <a:t>Con</a:t>
            </a:r>
            <a:r>
              <a:rPr lang="en-US" b="1" dirty="0"/>
              <a:t>cat</a:t>
            </a:r>
            <a:r>
              <a:rPr lang="en-US" dirty="0"/>
              <a:t>enate (print) file – cat filename</a:t>
            </a:r>
          </a:p>
          <a:p>
            <a:pPr lvl="2"/>
            <a:r>
              <a:rPr lang="en-US" i="1" dirty="0"/>
              <a:t>cat file.txt</a:t>
            </a:r>
            <a:r>
              <a:rPr lang="en-US" dirty="0"/>
              <a:t> – print file contents to terminal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system - How to understand the Ubuntu file system layout? - Ask Ubuntu">
            <a:extLst>
              <a:ext uri="{FF2B5EF4-FFF2-40B4-BE49-F238E27FC236}">
                <a16:creationId xmlns:a16="http://schemas.microsoft.com/office/drawing/2014/main" id="{C6E6AC94-C75E-8664-2184-A3BEF050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83" y="0"/>
            <a:ext cx="4847616" cy="393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65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are case sensitive: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o</a:t>
            </a:r>
            <a:r>
              <a:rPr lang="en-US" b="1" dirty="0"/>
              <a:t>v</a:t>
            </a:r>
            <a:r>
              <a:rPr lang="en-US" dirty="0"/>
              <a:t>e a file – mv filename destination</a:t>
            </a:r>
          </a:p>
          <a:p>
            <a:pPr lvl="2"/>
            <a:r>
              <a:rPr lang="en-US" i="1" dirty="0"/>
              <a:t>mv myfile.txt </a:t>
            </a:r>
            <a:r>
              <a:rPr lang="en-US" i="1" dirty="0" err="1"/>
              <a:t>myfolder</a:t>
            </a:r>
            <a:endParaRPr lang="en-US" i="1" dirty="0"/>
          </a:p>
          <a:p>
            <a:pPr lvl="1"/>
            <a:r>
              <a:rPr lang="en-US" b="1" dirty="0"/>
              <a:t>c</a:t>
            </a:r>
            <a:r>
              <a:rPr lang="en-US" dirty="0"/>
              <a:t>o</a:t>
            </a:r>
            <a:r>
              <a:rPr lang="en-US" b="1" dirty="0"/>
              <a:t>p</a:t>
            </a:r>
            <a:r>
              <a:rPr lang="en-US" dirty="0"/>
              <a:t>y a file – cp filename destination</a:t>
            </a:r>
          </a:p>
          <a:p>
            <a:pPr lvl="1"/>
            <a:r>
              <a:rPr lang="en-US" b="1" dirty="0"/>
              <a:t>r</a:t>
            </a:r>
            <a:r>
              <a:rPr lang="en-US" dirty="0"/>
              <a:t>e</a:t>
            </a:r>
            <a:r>
              <a:rPr lang="en-US" b="1" dirty="0"/>
              <a:t>m</a:t>
            </a:r>
            <a:r>
              <a:rPr lang="en-US" dirty="0"/>
              <a:t>ove a file – rm filename</a:t>
            </a:r>
          </a:p>
          <a:p>
            <a:pPr lvl="1"/>
            <a:r>
              <a:rPr lang="en-US" b="1" dirty="0"/>
              <a:t>r</a:t>
            </a:r>
            <a:r>
              <a:rPr lang="en-US" dirty="0"/>
              <a:t>e</a:t>
            </a:r>
            <a:r>
              <a:rPr lang="en-US" b="1" dirty="0"/>
              <a:t>m</a:t>
            </a:r>
            <a:r>
              <a:rPr lang="en-US" dirty="0"/>
              <a:t>ove a </a:t>
            </a:r>
            <a:r>
              <a:rPr lang="en-US" b="1" dirty="0"/>
              <a:t>dir</a:t>
            </a:r>
            <a:r>
              <a:rPr lang="en-US" dirty="0"/>
              <a:t>ectory – rm </a:t>
            </a:r>
            <a:r>
              <a:rPr lang="en-US" dirty="0" err="1"/>
              <a:t>dirname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system - How to understand the Ubuntu file system layout? - Ask Ubuntu">
            <a:extLst>
              <a:ext uri="{FF2B5EF4-FFF2-40B4-BE49-F238E27FC236}">
                <a16:creationId xmlns:a16="http://schemas.microsoft.com/office/drawing/2014/main" id="{C6E6AC94-C75E-8664-2184-A3BEF050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83" y="0"/>
            <a:ext cx="4847616" cy="393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19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" id="{75221081-9BCF-48AE-AD77-F513C7F0D82C}" vid="{F25D7244-20F2-4321-BA1E-59210A6D05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UMD_Clark_PPT_Template_LF-9-22-20</Template>
  <TotalTime>543</TotalTime>
  <Words>1663</Words>
  <Application>Microsoft Office PowerPoint</Application>
  <PresentationFormat>Widescreen</PresentationFormat>
  <Paragraphs>210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Trebuchet MS</vt:lpstr>
      <vt:lpstr>Office Theme</vt:lpstr>
      <vt:lpstr>ENME480 Lab Week 2 Field Trip!</vt:lpstr>
      <vt:lpstr>ENME480 Lab Week 2 Python/Ubuntu Crash Course</vt:lpstr>
      <vt:lpstr>Todays Plan</vt:lpstr>
      <vt:lpstr>Why Ubuntu?</vt:lpstr>
      <vt:lpstr>Installing Ubuntu</vt:lpstr>
      <vt:lpstr>Ubuntu Basics – The Shell</vt:lpstr>
      <vt:lpstr>Ubuntu Basics - Terminal</vt:lpstr>
      <vt:lpstr>Ubuntu Basics - Terminal</vt:lpstr>
      <vt:lpstr>Ubuntu Basics - Terminal</vt:lpstr>
      <vt:lpstr>Ubuntu Basics - Terminal</vt:lpstr>
      <vt:lpstr>Ubuntu Basics - Packages</vt:lpstr>
      <vt:lpstr>Ubuntu Basics - GitHub</vt:lpstr>
      <vt:lpstr>Deliverables</vt:lpstr>
      <vt:lpstr>Deliverables</vt:lpstr>
      <vt:lpstr>Deliverables</vt:lpstr>
      <vt:lpstr>Sieve of Eratosthenes</vt:lpstr>
      <vt:lpstr>Python Basics</vt:lpstr>
      <vt:lpstr>Python Syntax</vt:lpstr>
      <vt:lpstr>Python Syntax</vt:lpstr>
      <vt:lpstr>Python Syntax</vt:lpstr>
      <vt:lpstr>Python Syntax</vt:lpstr>
      <vt:lpstr>Python Syntax</vt:lpstr>
      <vt:lpstr>Python Syntax</vt:lpstr>
      <vt:lpstr>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ENME480 Lab Week 2 Field Trip!</dc:title>
  <dc:creator>Alexander Philip Beyer</dc:creator>
  <cp:lastModifiedBy>Alex Beyer</cp:lastModifiedBy>
  <cp:revision>5</cp:revision>
  <dcterms:created xsi:type="dcterms:W3CDTF">2023-09-06T14:00:36Z</dcterms:created>
  <dcterms:modified xsi:type="dcterms:W3CDTF">2025-09-08T22:42:56Z</dcterms:modified>
</cp:coreProperties>
</file>